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8229600" cx="14630400"/>
  <p:notesSz cx="8229600" cy="14630400"/>
  <p:embeddedFontLst>
    <p:embeddedFont>
      <p:font typeface="Instrument Sans SemiBold"/>
      <p:regular r:id="rId19"/>
      <p:bold r:id="rId20"/>
      <p:italic r:id="rId21"/>
      <p:boldItalic r:id="rId22"/>
    </p:embeddedFont>
    <p:embeddedFont>
      <p:font typeface="Instrument Sans Medium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7" roundtripDataSignature="AMtx7mggIpKvU/Vtfos3wfVRnGY4AK3t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strumentSansSemiBold-bold.fntdata"/><Relationship Id="rId22" Type="http://schemas.openxmlformats.org/officeDocument/2006/relationships/font" Target="fonts/InstrumentSansSemiBold-boldItalic.fntdata"/><Relationship Id="rId21" Type="http://schemas.openxmlformats.org/officeDocument/2006/relationships/font" Target="fonts/InstrumentSansSemiBold-italic.fntdata"/><Relationship Id="rId24" Type="http://schemas.openxmlformats.org/officeDocument/2006/relationships/font" Target="fonts/InstrumentSansMedium-bold.fntdata"/><Relationship Id="rId23" Type="http://schemas.openxmlformats.org/officeDocument/2006/relationships/font" Target="fonts/InstrumentSansMedium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InstrumentSansMedium-boldItalic.fntdata"/><Relationship Id="rId25" Type="http://schemas.openxmlformats.org/officeDocument/2006/relationships/font" Target="fonts/InstrumentSansMedium-italic.fntdata"/><Relationship Id="rId27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InstrumentSansSemiBold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a92b830c31_0_3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g3a92b830c31_0_3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3a92b830c31_0_3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a92b830c31_0_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g3a92b830c31_0_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3a92b830c31_0_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a92b830c31_0_8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6" name="Google Shape;226;g3a92b830c31_0_8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g3a92b830c31_0_8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a92b830c31_0_9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7" name="Google Shape;237;g3a92b830c31_0_9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3a92b830c31_0_9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92b830c31_0_11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" name="Google Shape;248;g3a92b830c31_0_11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3a92b830c31_0_1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a92b830c31_0_6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" name="Google Shape;169;g3a92b830c31_0_6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g3a92b830c31_0_6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8" name="Google Shape;178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7" name="Google Shape;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" name="Google Shape;9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" name="Google Shape;13;p1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7" name="Google Shape;17;p1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1" name="Google Shape;21;p1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5" name="Google Shape;25;p1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" name="Google Shape;29;p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3" name="Google Shape;33;p1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7" name="Google Shape;37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32.png"/><Relationship Id="rId6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11" Type="http://schemas.openxmlformats.org/officeDocument/2006/relationships/image" Target="../media/image20.png"/><Relationship Id="rId10" Type="http://schemas.openxmlformats.org/officeDocument/2006/relationships/image" Target="../media/image17.png"/><Relationship Id="rId12" Type="http://schemas.openxmlformats.org/officeDocument/2006/relationships/image" Target="../media/image23.png"/><Relationship Id="rId9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 SemiBold"/>
              <a:buNone/>
            </a:pPr>
            <a:r>
              <a:rPr b="1" lang="en-US" sz="4450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Sistema Logístico de Última Milla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>
            <a:off x="793790" y="4812149"/>
            <a:ext cx="7556421" cy="1276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400"/>
              <a:buFont typeface="Instrument Sans Medium"/>
              <a:buNone/>
            </a:pPr>
            <a:r>
              <a:rPr lang="en-US" sz="240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Andres Eduardo Gonzalez Castro</a:t>
            </a:r>
            <a:endParaRPr/>
          </a:p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400"/>
              <a:buFont typeface="Instrument Sans Medium"/>
              <a:buNone/>
            </a:pPr>
            <a:r>
              <a:rPr lang="en-US" sz="240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Mauro Castillo Peña</a:t>
            </a:r>
            <a:endParaRPr/>
          </a:p>
          <a:p>
            <a:pPr indent="0" lvl="0" marL="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400"/>
              <a:buFont typeface="Instrument Sans Medium"/>
              <a:buNone/>
            </a:pPr>
            <a:r>
              <a:rPr lang="en-US" sz="240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Juan Jose Carmona Ortiz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a92b830c31_0_36"/>
          <p:cNvSpPr/>
          <p:nvPr/>
        </p:nvSpPr>
        <p:spPr>
          <a:xfrm>
            <a:off x="677695" y="1250475"/>
            <a:ext cx="112545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3800"/>
              <a:buFont typeface="Instrument Sans SemiBold"/>
              <a:buNone/>
            </a:pPr>
            <a:r>
              <a:rPr b="1" lang="en-US" sz="3800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Estructura del Sistema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3a92b830c31_0_36"/>
          <p:cNvSpPr/>
          <p:nvPr/>
        </p:nvSpPr>
        <p:spPr>
          <a:xfrm>
            <a:off x="677704" y="2242749"/>
            <a:ext cx="132750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Instrument Sans Medium"/>
              <a:buNone/>
            </a:pPr>
            <a:r>
              <a:rPr lang="en-US" sz="150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 continuación, </a:t>
            </a:r>
            <a:r>
              <a:rPr lang="en-US" sz="150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exploramos</a:t>
            </a:r>
            <a:r>
              <a:rPr lang="en-US" sz="150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 la interfaz de usuario y funcionalidades específicas de la aplicación web.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3a92b830c31_0_36"/>
          <p:cNvSpPr/>
          <p:nvPr/>
        </p:nvSpPr>
        <p:spPr>
          <a:xfrm>
            <a:off x="677704" y="2770196"/>
            <a:ext cx="6540600" cy="2051700"/>
          </a:xfrm>
          <a:prstGeom prst="roundRect">
            <a:avLst>
              <a:gd fmla="val 3964" name="adj"/>
            </a:avLst>
          </a:prstGeom>
          <a:solidFill>
            <a:srgbClr val="2A2A2D">
              <a:alpha val="94900"/>
            </a:srgbClr>
          </a:solidFill>
          <a:ln cap="flat" cmpd="sng" w="22850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3a92b830c31_0_36"/>
          <p:cNvSpPr/>
          <p:nvPr/>
        </p:nvSpPr>
        <p:spPr>
          <a:xfrm>
            <a:off x="700564" y="2793056"/>
            <a:ext cx="6495000" cy="580800"/>
          </a:xfrm>
          <a:prstGeom prst="roundRect">
            <a:avLst>
              <a:gd fmla="val 9279" name="adj"/>
            </a:avLst>
          </a:prstGeom>
          <a:solidFill>
            <a:srgbClr val="3D3D4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3a92b830c31_0_36"/>
          <p:cNvSpPr/>
          <p:nvPr/>
        </p:nvSpPr>
        <p:spPr>
          <a:xfrm>
            <a:off x="3802856" y="2898188"/>
            <a:ext cx="290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50"/>
              <a:buFont typeface="Instrument Sans SemiBold"/>
              <a:buNone/>
            </a:pPr>
            <a:r>
              <a:rPr b="1" lang="en-US" sz="225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1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3a92b830c31_0_36"/>
          <p:cNvSpPr/>
          <p:nvPr/>
        </p:nvSpPr>
        <p:spPr>
          <a:xfrm>
            <a:off x="894159" y="3567558"/>
            <a:ext cx="24204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Instrument Sans SemiBold"/>
              <a:buNone/>
            </a:pPr>
            <a:r>
              <a:rPr b="1" lang="en-US" sz="19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Módulo de Gestión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3a92b830c31_0_36"/>
          <p:cNvSpPr/>
          <p:nvPr/>
        </p:nvSpPr>
        <p:spPr>
          <a:xfrm>
            <a:off x="894159" y="3986181"/>
            <a:ext cx="61077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Instrument Sans Medium"/>
              <a:buNone/>
            </a:pPr>
            <a:r>
              <a:rPr lang="en-US" sz="150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Panel de control principal con dashboard operativo y configuración de clientes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3a92b830c31_0_36"/>
          <p:cNvSpPr/>
          <p:nvPr/>
        </p:nvSpPr>
        <p:spPr>
          <a:xfrm>
            <a:off x="7411998" y="2770196"/>
            <a:ext cx="6540600" cy="2051700"/>
          </a:xfrm>
          <a:prstGeom prst="roundRect">
            <a:avLst>
              <a:gd fmla="val 3964" name="adj"/>
            </a:avLst>
          </a:prstGeom>
          <a:solidFill>
            <a:srgbClr val="2A2A2D">
              <a:alpha val="94900"/>
            </a:srgbClr>
          </a:solidFill>
          <a:ln cap="flat" cmpd="sng" w="22850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3a92b830c31_0_36"/>
          <p:cNvSpPr/>
          <p:nvPr/>
        </p:nvSpPr>
        <p:spPr>
          <a:xfrm>
            <a:off x="7434858" y="2793056"/>
            <a:ext cx="6495000" cy="580800"/>
          </a:xfrm>
          <a:prstGeom prst="roundRect">
            <a:avLst>
              <a:gd fmla="val 9279" name="adj"/>
            </a:avLst>
          </a:prstGeom>
          <a:solidFill>
            <a:srgbClr val="3D3D4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3a92b830c31_0_36"/>
          <p:cNvSpPr/>
          <p:nvPr/>
        </p:nvSpPr>
        <p:spPr>
          <a:xfrm>
            <a:off x="10537150" y="2898188"/>
            <a:ext cx="290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50"/>
              <a:buFont typeface="Instrument Sans SemiBold"/>
              <a:buNone/>
            </a:pPr>
            <a:r>
              <a:rPr b="1" lang="en-US" sz="225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2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3a92b830c31_0_36"/>
          <p:cNvSpPr/>
          <p:nvPr/>
        </p:nvSpPr>
        <p:spPr>
          <a:xfrm>
            <a:off x="7628446" y="3567551"/>
            <a:ext cx="56205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Instrument Sans SemiBold"/>
              <a:buNone/>
            </a:pPr>
            <a:r>
              <a:rPr b="1" lang="en-US" sz="19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Optimización de Rutas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3a92b830c31_0_36"/>
          <p:cNvSpPr/>
          <p:nvPr/>
        </p:nvSpPr>
        <p:spPr>
          <a:xfrm>
            <a:off x="7628453" y="3986181"/>
            <a:ext cx="6107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Instrument Sans Medium"/>
              <a:buNone/>
            </a:pPr>
            <a:r>
              <a:rPr lang="en-US" sz="150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Motor de planificación con algoritmos de asignación inteligente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3a92b830c31_0_36"/>
          <p:cNvSpPr/>
          <p:nvPr/>
        </p:nvSpPr>
        <p:spPr>
          <a:xfrm>
            <a:off x="677704" y="5015596"/>
            <a:ext cx="6540600" cy="1742100"/>
          </a:xfrm>
          <a:prstGeom prst="roundRect">
            <a:avLst>
              <a:gd fmla="val 4669" name="adj"/>
            </a:avLst>
          </a:prstGeom>
          <a:solidFill>
            <a:srgbClr val="2A2A2D">
              <a:alpha val="94900"/>
            </a:srgbClr>
          </a:solidFill>
          <a:ln cap="flat" cmpd="sng" w="22850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3a92b830c31_0_36"/>
          <p:cNvSpPr/>
          <p:nvPr/>
        </p:nvSpPr>
        <p:spPr>
          <a:xfrm>
            <a:off x="700564" y="5038456"/>
            <a:ext cx="6495000" cy="580800"/>
          </a:xfrm>
          <a:prstGeom prst="roundRect">
            <a:avLst>
              <a:gd fmla="val 9279" name="adj"/>
            </a:avLst>
          </a:prstGeom>
          <a:solidFill>
            <a:srgbClr val="3D3D4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3a92b830c31_0_36"/>
          <p:cNvSpPr/>
          <p:nvPr/>
        </p:nvSpPr>
        <p:spPr>
          <a:xfrm>
            <a:off x="3802856" y="5143588"/>
            <a:ext cx="290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50"/>
              <a:buFont typeface="Instrument Sans SemiBold"/>
              <a:buNone/>
            </a:pPr>
            <a:r>
              <a:rPr b="1" lang="en-US" sz="225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3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3a92b830c31_0_36"/>
          <p:cNvSpPr/>
          <p:nvPr/>
        </p:nvSpPr>
        <p:spPr>
          <a:xfrm>
            <a:off x="894159" y="5812957"/>
            <a:ext cx="32544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Instrument Sans SemiBold"/>
              <a:buNone/>
            </a:pPr>
            <a:r>
              <a:rPr b="1" lang="en-US" sz="19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Seguimiento en Tiempo Real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3a92b830c31_0_36"/>
          <p:cNvSpPr/>
          <p:nvPr/>
        </p:nvSpPr>
        <p:spPr>
          <a:xfrm>
            <a:off x="894159" y="6231581"/>
            <a:ext cx="6107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Instrument Sans Medium"/>
              <a:buNone/>
            </a:pPr>
            <a:r>
              <a:rPr lang="en-US" sz="150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Mapa interactivo con posición de vehículos y estado de entregas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3a92b830c31_0_36"/>
          <p:cNvSpPr/>
          <p:nvPr/>
        </p:nvSpPr>
        <p:spPr>
          <a:xfrm>
            <a:off x="7411998" y="5015596"/>
            <a:ext cx="6540600" cy="1742100"/>
          </a:xfrm>
          <a:prstGeom prst="roundRect">
            <a:avLst>
              <a:gd fmla="val 4669" name="adj"/>
            </a:avLst>
          </a:prstGeom>
          <a:solidFill>
            <a:srgbClr val="2A2A2D">
              <a:alpha val="94900"/>
            </a:srgbClr>
          </a:solidFill>
          <a:ln cap="flat" cmpd="sng" w="22850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3a92b830c31_0_36"/>
          <p:cNvSpPr/>
          <p:nvPr/>
        </p:nvSpPr>
        <p:spPr>
          <a:xfrm>
            <a:off x="7434858" y="5038456"/>
            <a:ext cx="6495000" cy="580800"/>
          </a:xfrm>
          <a:prstGeom prst="roundRect">
            <a:avLst>
              <a:gd fmla="val 9279" name="adj"/>
            </a:avLst>
          </a:prstGeom>
          <a:solidFill>
            <a:srgbClr val="3D3D4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3a92b830c31_0_36"/>
          <p:cNvSpPr/>
          <p:nvPr/>
        </p:nvSpPr>
        <p:spPr>
          <a:xfrm>
            <a:off x="10537150" y="5143588"/>
            <a:ext cx="2904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50"/>
              <a:buFont typeface="Instrument Sans SemiBold"/>
              <a:buNone/>
            </a:pPr>
            <a:r>
              <a:rPr b="1" lang="en-US" sz="225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4</a:t>
            </a:r>
            <a:endParaRPr sz="22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3a92b830c31_0_36"/>
          <p:cNvSpPr/>
          <p:nvPr/>
        </p:nvSpPr>
        <p:spPr>
          <a:xfrm>
            <a:off x="7628453" y="5812957"/>
            <a:ext cx="2420400" cy="3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684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900"/>
              <a:buFont typeface="Instrument Sans SemiBold"/>
              <a:buNone/>
            </a:pPr>
            <a:r>
              <a:rPr b="1" lang="en-US" sz="19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Reportes y Auditoría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g3a92b830c31_0_36"/>
          <p:cNvSpPr/>
          <p:nvPr/>
        </p:nvSpPr>
        <p:spPr>
          <a:xfrm>
            <a:off x="7628453" y="6231581"/>
            <a:ext cx="61077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Instrument Sans Medium"/>
              <a:buNone/>
            </a:pPr>
            <a:r>
              <a:rPr lang="en-US" sz="150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Generación de informes y consulta de registros históricos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3a92b830c31_0_36"/>
          <p:cNvSpPr/>
          <p:nvPr/>
        </p:nvSpPr>
        <p:spPr>
          <a:xfrm>
            <a:off x="12858950" y="7716725"/>
            <a:ext cx="1692900" cy="435900"/>
          </a:xfrm>
          <a:prstGeom prst="roundRect">
            <a:avLst>
              <a:gd fmla="val 16667" name="adj"/>
            </a:avLst>
          </a:prstGeom>
          <a:solidFill>
            <a:srgbClr val="29292C"/>
          </a:solidFill>
          <a:ln cap="flat" cmpd="sng" w="9525">
            <a:solidFill>
              <a:srgbClr val="2929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a92b830c31_0_6"/>
          <p:cNvSpPr/>
          <p:nvPr/>
        </p:nvSpPr>
        <p:spPr>
          <a:xfrm>
            <a:off x="589298" y="283876"/>
            <a:ext cx="7169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3800"/>
              <a:buFont typeface="Instrument Sans SemiBold"/>
              <a:buNone/>
            </a:pPr>
            <a:r>
              <a:rPr b="1" lang="en-US" sz="3800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Estructura del Sistema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3a92b830c31_0_6"/>
          <p:cNvSpPr/>
          <p:nvPr/>
        </p:nvSpPr>
        <p:spPr>
          <a:xfrm>
            <a:off x="12858950" y="7716725"/>
            <a:ext cx="1692900" cy="435900"/>
          </a:xfrm>
          <a:prstGeom prst="roundRect">
            <a:avLst>
              <a:gd fmla="val 16667" name="adj"/>
            </a:avLst>
          </a:prstGeom>
          <a:solidFill>
            <a:srgbClr val="29292C"/>
          </a:solidFill>
          <a:ln cap="flat" cmpd="sng" w="9525">
            <a:solidFill>
              <a:srgbClr val="2929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g3a92b830c31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874" y="1127000"/>
            <a:ext cx="5900973" cy="3314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a92b830c31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0675" y="1127000"/>
            <a:ext cx="5900973" cy="3317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a92b830c31_0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875" y="4605574"/>
            <a:ext cx="5900973" cy="3317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3a92b830c31_0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99509" y="4588055"/>
            <a:ext cx="5963302" cy="335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92b830c31_0_80"/>
          <p:cNvSpPr/>
          <p:nvPr/>
        </p:nvSpPr>
        <p:spPr>
          <a:xfrm>
            <a:off x="589298" y="283876"/>
            <a:ext cx="7169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3800"/>
              <a:buFont typeface="Instrument Sans SemiBold"/>
              <a:buNone/>
            </a:pPr>
            <a:r>
              <a:rPr b="1" lang="en-US" sz="3800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Estructura del Sistema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g3a92b830c31_0_80"/>
          <p:cNvSpPr/>
          <p:nvPr/>
        </p:nvSpPr>
        <p:spPr>
          <a:xfrm>
            <a:off x="12858950" y="7716725"/>
            <a:ext cx="1692900" cy="435900"/>
          </a:xfrm>
          <a:prstGeom prst="roundRect">
            <a:avLst>
              <a:gd fmla="val 16667" name="adj"/>
            </a:avLst>
          </a:prstGeom>
          <a:solidFill>
            <a:srgbClr val="29292C"/>
          </a:solidFill>
          <a:ln cap="flat" cmpd="sng" w="9525">
            <a:solidFill>
              <a:srgbClr val="2929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g3a92b830c31_0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325" y="1196724"/>
            <a:ext cx="5852048" cy="329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a92b830c31_0_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5813" y="1196725"/>
            <a:ext cx="5852038" cy="3290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g3a92b830c31_0_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00800" y="4821142"/>
            <a:ext cx="5659572" cy="31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3a92b830c31_0_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71637" y="4798100"/>
            <a:ext cx="5920398" cy="332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a92b830c31_0_98"/>
          <p:cNvSpPr/>
          <p:nvPr/>
        </p:nvSpPr>
        <p:spPr>
          <a:xfrm>
            <a:off x="589298" y="283876"/>
            <a:ext cx="7169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3800"/>
              <a:buFont typeface="Instrument Sans SemiBold"/>
              <a:buNone/>
            </a:pPr>
            <a:r>
              <a:rPr b="1" lang="en-US" sz="3800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Estructura del Sistema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3a92b830c31_0_98"/>
          <p:cNvSpPr/>
          <p:nvPr/>
        </p:nvSpPr>
        <p:spPr>
          <a:xfrm>
            <a:off x="12858950" y="7716725"/>
            <a:ext cx="1692900" cy="435900"/>
          </a:xfrm>
          <a:prstGeom prst="roundRect">
            <a:avLst>
              <a:gd fmla="val 16667" name="adj"/>
            </a:avLst>
          </a:prstGeom>
          <a:solidFill>
            <a:srgbClr val="29292C"/>
          </a:solidFill>
          <a:ln cap="flat" cmpd="sng" w="9525">
            <a:solidFill>
              <a:srgbClr val="2929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g3a92b830c31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075" y="1201300"/>
            <a:ext cx="5784298" cy="325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3a92b830c31_0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9000" y="1148663"/>
            <a:ext cx="5971525" cy="335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3a92b830c31_0_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6075" y="4777719"/>
            <a:ext cx="5784298" cy="3252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3a92b830c31_0_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2873" y="4727749"/>
            <a:ext cx="5963775" cy="3352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a92b830c31_0_112"/>
          <p:cNvSpPr/>
          <p:nvPr/>
        </p:nvSpPr>
        <p:spPr>
          <a:xfrm>
            <a:off x="589298" y="283876"/>
            <a:ext cx="71697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3800"/>
              <a:buFont typeface="Instrument Sans SemiBold"/>
              <a:buNone/>
            </a:pPr>
            <a:r>
              <a:rPr b="1" lang="en-US" sz="3800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Estructura del Sistema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3a92b830c31_0_112"/>
          <p:cNvSpPr/>
          <p:nvPr/>
        </p:nvSpPr>
        <p:spPr>
          <a:xfrm>
            <a:off x="12858950" y="7716725"/>
            <a:ext cx="1692900" cy="435900"/>
          </a:xfrm>
          <a:prstGeom prst="roundRect">
            <a:avLst>
              <a:gd fmla="val 16667" name="adj"/>
            </a:avLst>
          </a:prstGeom>
          <a:solidFill>
            <a:srgbClr val="29292C"/>
          </a:solidFill>
          <a:ln cap="flat" cmpd="sng" w="9525">
            <a:solidFill>
              <a:srgbClr val="2929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g3a92b830c31_0_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3100" y="1249775"/>
            <a:ext cx="5532899" cy="31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3a92b830c31_0_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4400" y="1249775"/>
            <a:ext cx="5532899" cy="31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a92b830c31_0_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3100" y="4723161"/>
            <a:ext cx="5532899" cy="3110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3a92b830c31_0_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4400" y="4665575"/>
            <a:ext cx="5635316" cy="316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"/>
          <p:cNvSpPr/>
          <p:nvPr/>
        </p:nvSpPr>
        <p:spPr>
          <a:xfrm>
            <a:off x="793790" y="1151210"/>
            <a:ext cx="7272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 SemiBold"/>
              <a:buNone/>
            </a:pPr>
            <a:r>
              <a:rPr b="1" lang="en-US" sz="4450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El Desafío de la Última Milla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793790" y="2909292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Las operaciones de última milla enfrentan complejidades críticas que impactan directamente en la rentabilidad y satisfacción del cliente.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793790" y="3890248"/>
            <a:ext cx="4196358" cy="2592348"/>
          </a:xfrm>
          <a:prstGeom prst="roundRect">
            <a:avLst>
              <a:gd fmla="val 3675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55" name="Google Shape;5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8224" y="4124682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56" name="Google Shape;56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5390" y="4311729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"/>
          <p:cNvSpPr/>
          <p:nvPr/>
        </p:nvSpPr>
        <p:spPr>
          <a:xfrm>
            <a:off x="1028224" y="50319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Retrasos Operativos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1028224" y="5522357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Entregas fuera de ventana horaria por planificación deficiente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5216962" y="3890248"/>
            <a:ext cx="4196358" cy="2592348"/>
          </a:xfrm>
          <a:prstGeom prst="roundRect">
            <a:avLst>
              <a:gd fmla="val 3675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0" name="Google Shape;60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51396" y="4124682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1" name="Google Shape;61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38562" y="4311729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2"/>
          <p:cNvSpPr/>
          <p:nvPr/>
        </p:nvSpPr>
        <p:spPr>
          <a:xfrm>
            <a:off x="5451396" y="503193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SLA Incumplidos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5451396" y="5522357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Acuerdos de nivel de servicio comprometidos constantemente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9640133" y="3890248"/>
            <a:ext cx="4196358" cy="2592348"/>
          </a:xfrm>
          <a:prstGeom prst="roundRect">
            <a:avLst>
              <a:gd fmla="val 3675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5" name="Google Shape;65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74568" y="4124682"/>
            <a:ext cx="680442" cy="6804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6" name="Google Shape;66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61734" y="4311729"/>
            <a:ext cx="306110" cy="30611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2"/>
          <p:cNvSpPr/>
          <p:nvPr/>
        </p:nvSpPr>
        <p:spPr>
          <a:xfrm>
            <a:off x="9874568" y="5031938"/>
            <a:ext cx="290060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Costos Impredecibles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9874568" y="5522357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Rutas mal asignadas elevan gastos operativos sin control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12858950" y="7716725"/>
            <a:ext cx="1692900" cy="435900"/>
          </a:xfrm>
          <a:prstGeom prst="roundRect">
            <a:avLst>
              <a:gd fmla="val 16667" name="adj"/>
            </a:avLst>
          </a:prstGeom>
          <a:solidFill>
            <a:srgbClr val="29292C"/>
          </a:solidFill>
          <a:ln cap="flat" cmpd="sng" w="9525">
            <a:solidFill>
              <a:srgbClr val="2929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/>
          <p:nvPr/>
        </p:nvSpPr>
        <p:spPr>
          <a:xfrm>
            <a:off x="793790" y="1455983"/>
            <a:ext cx="68019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 SemiBold"/>
              <a:buNone/>
            </a:pPr>
            <a:r>
              <a:rPr b="1" lang="en-US" sz="4450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Causas Raíz del Problema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793790" y="3452813"/>
            <a:ext cx="295334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Asignación Ineficiente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793790" y="4033957"/>
            <a:ext cx="3978116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Las rutas se diseñan sin considerar capacidad real, distancias óptimas o condiciones del terreno. Resultado: kilómetros adicionales y tiempo perdido.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5332928" y="3452813"/>
            <a:ext cx="3467933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Información Fragmentada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5332928" y="4033957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Bloqueos viales, incidencias y cambios operativos no se centralizan. Los conductores operan sin visibilidad completa.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9872067" y="3452813"/>
            <a:ext cx="299466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Reintentos Sin Control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9872067" y="4033957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Entregas fallidas se reprograman manualmente sin análisis de causa. El costo de cada reintento se multiplica sin seguimiento.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12858950" y="7716725"/>
            <a:ext cx="1692900" cy="435900"/>
          </a:xfrm>
          <a:prstGeom prst="roundRect">
            <a:avLst>
              <a:gd fmla="val 16667" name="adj"/>
            </a:avLst>
          </a:prstGeom>
          <a:solidFill>
            <a:srgbClr val="29292C"/>
          </a:solidFill>
          <a:ln cap="flat" cmpd="sng" w="9525">
            <a:solidFill>
              <a:srgbClr val="2929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/>
          <p:nvPr/>
        </p:nvSpPr>
        <p:spPr>
          <a:xfrm>
            <a:off x="793790" y="463359"/>
            <a:ext cx="9682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 SemiBold"/>
              <a:buNone/>
            </a:pPr>
            <a:r>
              <a:rPr b="1" lang="en-US" sz="4450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Componentes Clave de la Operación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1857256" y="268009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Gestión de Clientes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793790" y="3170515"/>
            <a:ext cx="3898702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Base de datos centralizada con preferencias, direcciones validadas e historial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1" name="Google Shape;9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2" name="Google Shape;9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52874" y="3586996"/>
            <a:ext cx="339328" cy="3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/>
          <p:nvPr/>
        </p:nvSpPr>
        <p:spPr>
          <a:xfrm>
            <a:off x="9937790" y="245280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Control de Pedidos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9937790" y="2943225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Trazabilidad completa desde origen hasta entrega final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5" name="Google Shape;95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96" name="Google Shape;9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39169" y="3006566"/>
            <a:ext cx="339328" cy="3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/>
          <p:nvPr/>
        </p:nvSpPr>
        <p:spPr>
          <a:xfrm>
            <a:off x="10051256" y="4087773"/>
            <a:ext cx="299418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Optimización de Rutas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4"/>
          <p:cNvSpPr/>
          <p:nvPr/>
        </p:nvSpPr>
        <p:spPr>
          <a:xfrm>
            <a:off x="10051256" y="4578191"/>
            <a:ext cx="3785354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Asignación inteligente basada en costo/km y tiempos reales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9" name="Google Shape;99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0" name="Google Shape;100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43117" y="4526161"/>
            <a:ext cx="339328" cy="3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/>
          <p:nvPr/>
        </p:nvSpPr>
        <p:spPr>
          <a:xfrm>
            <a:off x="9937790" y="5722858"/>
            <a:ext cx="3000137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Gestión de Incidencias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9937790" y="6213277"/>
            <a:ext cx="3898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Registro centralizado de bloqueos, eventos y cambios operativos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3" name="Google Shape;103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4" name="Google Shape;104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39169" y="6045756"/>
            <a:ext cx="339328" cy="3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4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Monitoreo de KPIs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Métricas en tiempo real de tiempos, costos y cumplimiento SLA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07" name="Google Shape;107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32653" y="2413516"/>
            <a:ext cx="4564975" cy="4564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08" name="Google Shape;108;p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852874" y="5465326"/>
            <a:ext cx="339328" cy="33932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12858950" y="7716725"/>
            <a:ext cx="1692900" cy="435900"/>
          </a:xfrm>
          <a:prstGeom prst="roundRect">
            <a:avLst>
              <a:gd fmla="val 16667" name="adj"/>
            </a:avLst>
          </a:prstGeom>
          <a:solidFill>
            <a:srgbClr val="29292C"/>
          </a:solidFill>
          <a:ln cap="flat" cmpd="sng" w="9525">
            <a:solidFill>
              <a:srgbClr val="2929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5" name="Google Shape;1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/>
          <p:nvPr/>
        </p:nvSpPr>
        <p:spPr>
          <a:xfrm>
            <a:off x="793790" y="704136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 SemiBold"/>
              <a:buNone/>
            </a:pPr>
            <a:r>
              <a:rPr b="1" lang="en-US" sz="4450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La Solución: Sistema Integral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793790" y="2461855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Un sistema que conecta cada etapa del proceso de entrega con visibilidad, control y optimización continua.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8" name="Google Shape;11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442811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5"/>
          <p:cNvSpPr/>
          <p:nvPr/>
        </p:nvSpPr>
        <p:spPr>
          <a:xfrm>
            <a:off x="2154674" y="36696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Pedido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2154674" y="4160044"/>
            <a:ext cx="61955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Captura y validación automática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1" name="Google Shape;121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803696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/>
          <p:nvPr/>
        </p:nvSpPr>
        <p:spPr>
          <a:xfrm>
            <a:off x="2154674" y="503051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Ruta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2154674" y="5520928"/>
            <a:ext cx="61955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Optimización con costos reales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4" name="Google Shape;124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3790" y="6164580"/>
            <a:ext cx="1134070" cy="136088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/>
          <p:nvPr/>
        </p:nvSpPr>
        <p:spPr>
          <a:xfrm>
            <a:off x="2154674" y="639139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Entrega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2154674" y="6881813"/>
            <a:ext cx="6195536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Confirmación segura y auditable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2" name="Google Shape;13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83523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6"/>
          <p:cNvSpPr/>
          <p:nvPr/>
        </p:nvSpPr>
        <p:spPr>
          <a:xfrm>
            <a:off x="885230" y="3564425"/>
            <a:ext cx="125484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 SemiBold"/>
              <a:buNone/>
            </a:pPr>
            <a:r>
              <a:rPr b="1" lang="en-US" sz="4450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Auditoría Integral y Trazabilidad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6"/>
          <p:cNvSpPr/>
          <p:nvPr/>
        </p:nvSpPr>
        <p:spPr>
          <a:xfrm>
            <a:off x="793790" y="5010031"/>
            <a:ext cx="4196358" cy="2093714"/>
          </a:xfrm>
          <a:prstGeom prst="roundRect">
            <a:avLst>
              <a:gd fmla="val 6988" name="adj"/>
            </a:avLst>
          </a:prstGeom>
          <a:solidFill>
            <a:srgbClr val="2A2A2D">
              <a:alpha val="94901"/>
            </a:srgbClr>
          </a:solidFill>
          <a:ln cap="flat" cmpd="sng" w="3047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5" name="Google Shape;1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3310" y="5010031"/>
            <a:ext cx="121920" cy="209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>
            <a:off x="1142524" y="52673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Registro Completo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1142524" y="5757743"/>
            <a:ext cx="35903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Cada acción queda documentada: quién, cuándo, dónde y qué cambió en el sistema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/>
          <p:nvPr/>
        </p:nvSpPr>
        <p:spPr>
          <a:xfrm>
            <a:off x="5216962" y="5010031"/>
            <a:ext cx="4196358" cy="2093714"/>
          </a:xfrm>
          <a:prstGeom prst="roundRect">
            <a:avLst>
              <a:gd fmla="val 6988" name="adj"/>
            </a:avLst>
          </a:prstGeom>
          <a:solidFill>
            <a:srgbClr val="2A2A2D">
              <a:alpha val="94901"/>
            </a:srgbClr>
          </a:solidFill>
          <a:ln cap="flat" cmpd="sng" w="3047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39" name="Google Shape;13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6482" y="5010031"/>
            <a:ext cx="121920" cy="209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/>
          <p:nvPr/>
        </p:nvSpPr>
        <p:spPr>
          <a:xfrm>
            <a:off x="5565696" y="526732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Evidencia Digital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5565696" y="5757743"/>
            <a:ext cx="35903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Fotografías, firmas electrónicas, coordenadas GPS y OTPs validados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/>
          <p:nvPr/>
        </p:nvSpPr>
        <p:spPr>
          <a:xfrm>
            <a:off x="9640133" y="5010031"/>
            <a:ext cx="4196358" cy="2093714"/>
          </a:xfrm>
          <a:prstGeom prst="roundRect">
            <a:avLst>
              <a:gd fmla="val 6988" name="adj"/>
            </a:avLst>
          </a:prstGeom>
          <a:solidFill>
            <a:srgbClr val="2A2A2D">
              <a:alpha val="94901"/>
            </a:srgbClr>
          </a:solidFill>
          <a:ln cap="flat" cmpd="sng" w="3047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3" name="Google Shape;14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609653" y="5010031"/>
            <a:ext cx="121920" cy="209371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6"/>
          <p:cNvSpPr/>
          <p:nvPr/>
        </p:nvSpPr>
        <p:spPr>
          <a:xfrm>
            <a:off x="9988868" y="5267325"/>
            <a:ext cx="2955250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Informes Automáticos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9988868" y="5757743"/>
            <a:ext cx="35903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Generación de reportes para cumplimiento normativo y análisis de desempeño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12858950" y="7716725"/>
            <a:ext cx="1692900" cy="435900"/>
          </a:xfrm>
          <a:prstGeom prst="roundRect">
            <a:avLst>
              <a:gd fmla="val 16667" name="adj"/>
            </a:avLst>
          </a:prstGeom>
          <a:solidFill>
            <a:srgbClr val="29292C"/>
          </a:solidFill>
          <a:ln cap="flat" cmpd="sng" w="9525">
            <a:solidFill>
              <a:srgbClr val="2929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/>
          <p:nvPr/>
        </p:nvSpPr>
        <p:spPr>
          <a:xfrm>
            <a:off x="793790" y="758452"/>
            <a:ext cx="8181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4450"/>
              <a:buFont typeface="Instrument Sans SemiBold"/>
              <a:buNone/>
            </a:pPr>
            <a:r>
              <a:rPr b="1" lang="en-US" sz="4450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Métricas de Impacto Operativo</a:t>
            </a:r>
            <a:endParaRPr sz="44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7"/>
          <p:cNvSpPr/>
          <p:nvPr/>
        </p:nvSpPr>
        <p:spPr>
          <a:xfrm>
            <a:off x="793790" y="3206234"/>
            <a:ext cx="130428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Los indicadores clave que transforman la operación de última milla: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/>
          <p:nvPr/>
        </p:nvSpPr>
        <p:spPr>
          <a:xfrm>
            <a:off x="793790" y="3937635"/>
            <a:ext cx="3048000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5850"/>
              <a:buFont typeface="Instrument Sans SemiBold"/>
              <a:buNone/>
            </a:pPr>
            <a:r>
              <a:rPr b="1" lang="en-US" sz="585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98%</a:t>
            </a:r>
            <a:endParaRPr sz="5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900113" y="496943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Cumplimiento SLA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/>
          <p:nvPr/>
        </p:nvSpPr>
        <p:spPr>
          <a:xfrm>
            <a:off x="793790" y="5459849"/>
            <a:ext cx="304800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Entregas dentro de ventana horaria comprometida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/>
          <p:nvPr/>
        </p:nvSpPr>
        <p:spPr>
          <a:xfrm>
            <a:off x="4125278" y="3937635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5850"/>
              <a:buFont typeface="Instrument Sans SemiBold"/>
              <a:buNone/>
            </a:pPr>
            <a:r>
              <a:rPr b="1" lang="en-US" sz="585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35%</a:t>
            </a:r>
            <a:endParaRPr sz="5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7"/>
          <p:cNvSpPr/>
          <p:nvPr/>
        </p:nvSpPr>
        <p:spPr>
          <a:xfrm>
            <a:off x="4231719" y="496943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Reducción de Costos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7"/>
          <p:cNvSpPr/>
          <p:nvPr/>
        </p:nvSpPr>
        <p:spPr>
          <a:xfrm>
            <a:off x="4125278" y="5459849"/>
            <a:ext cx="304811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Optimización de rutas y eliminación de reintentos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/>
          <p:nvPr/>
        </p:nvSpPr>
        <p:spPr>
          <a:xfrm>
            <a:off x="7456884" y="3937635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5850"/>
              <a:buFont typeface="Instrument Sans SemiBold"/>
              <a:buNone/>
            </a:pPr>
            <a:r>
              <a:rPr b="1" lang="en-US" sz="585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12min</a:t>
            </a:r>
            <a:endParaRPr sz="5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"/>
          <p:cNvSpPr/>
          <p:nvPr/>
        </p:nvSpPr>
        <p:spPr>
          <a:xfrm>
            <a:off x="7563326" y="496943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Tiempo Promedio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7456884" y="5459849"/>
            <a:ext cx="304811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Por entrega con validación OTP incluida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7"/>
          <p:cNvSpPr/>
          <p:nvPr/>
        </p:nvSpPr>
        <p:spPr>
          <a:xfrm>
            <a:off x="10788491" y="3937635"/>
            <a:ext cx="3048119" cy="748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5850"/>
              <a:buFont typeface="Instrument Sans SemiBold"/>
              <a:buNone/>
            </a:pPr>
            <a:r>
              <a:rPr b="1" lang="en-US" sz="585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100%</a:t>
            </a:r>
            <a:endParaRPr sz="58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7"/>
          <p:cNvSpPr/>
          <p:nvPr/>
        </p:nvSpPr>
        <p:spPr>
          <a:xfrm>
            <a:off x="10894933" y="496943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2200"/>
              <a:buFont typeface="Instrument Sans SemiBold"/>
              <a:buNone/>
            </a:pPr>
            <a:r>
              <a:rPr b="1" lang="en-US" sz="2200">
                <a:solidFill>
                  <a:srgbClr val="CFD0D8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Trazabilidad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7"/>
          <p:cNvSpPr/>
          <p:nvPr/>
        </p:nvSpPr>
        <p:spPr>
          <a:xfrm>
            <a:off x="10788491" y="5459849"/>
            <a:ext cx="304811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750"/>
              <a:buFont typeface="Instrument Sans Medium"/>
              <a:buNone/>
            </a:pPr>
            <a:r>
              <a:rPr lang="en-US" sz="175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Auditoría completa de cada operación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12858950" y="7716725"/>
            <a:ext cx="1692900" cy="435900"/>
          </a:xfrm>
          <a:prstGeom prst="roundRect">
            <a:avLst>
              <a:gd fmla="val 16667" name="adj"/>
            </a:avLst>
          </a:prstGeom>
          <a:solidFill>
            <a:srgbClr val="29292C"/>
          </a:solidFill>
          <a:ln cap="flat" cmpd="sng" w="9525">
            <a:solidFill>
              <a:srgbClr val="2929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a92b830c31_0_67"/>
          <p:cNvSpPr/>
          <p:nvPr/>
        </p:nvSpPr>
        <p:spPr>
          <a:xfrm>
            <a:off x="191747" y="2471800"/>
            <a:ext cx="42318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3800"/>
              <a:buFont typeface="Instrument Sans SemiBold"/>
              <a:buNone/>
            </a:pPr>
            <a:r>
              <a:rPr b="1" lang="en-US" sz="3800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Base de Datos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3a92b830c31_0_67"/>
          <p:cNvSpPr/>
          <p:nvPr/>
        </p:nvSpPr>
        <p:spPr>
          <a:xfrm>
            <a:off x="191750" y="3544100"/>
            <a:ext cx="3855600" cy="22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Instrument Sans Medium"/>
              <a:buNone/>
            </a:pPr>
            <a:r>
              <a:rPr lang="en-US" sz="210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 continuación, la base de datos antes de su proceso de normalización hasta la 3ra Forma Normal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3a92b830c31_0_67"/>
          <p:cNvSpPr/>
          <p:nvPr/>
        </p:nvSpPr>
        <p:spPr>
          <a:xfrm>
            <a:off x="12858950" y="7716725"/>
            <a:ext cx="1692900" cy="435900"/>
          </a:xfrm>
          <a:prstGeom prst="roundRect">
            <a:avLst>
              <a:gd fmla="val 16667" name="adj"/>
            </a:avLst>
          </a:prstGeom>
          <a:solidFill>
            <a:srgbClr val="29292C"/>
          </a:solidFill>
          <a:ln cap="flat" cmpd="sng" w="9525">
            <a:solidFill>
              <a:srgbClr val="2929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g3a92b830c31_0_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553" y="38488"/>
            <a:ext cx="10535974" cy="81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/>
          <p:cNvSpPr/>
          <p:nvPr/>
        </p:nvSpPr>
        <p:spPr>
          <a:xfrm>
            <a:off x="8948697" y="2895625"/>
            <a:ext cx="4856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BCCCE"/>
              </a:buClr>
              <a:buSzPts val="3800"/>
              <a:buFont typeface="Instrument Sans SemiBold"/>
              <a:buNone/>
            </a:pPr>
            <a:r>
              <a:rPr b="1" lang="en-US" sz="3800">
                <a:solidFill>
                  <a:srgbClr val="CBCCCE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Base de Datos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8948700" y="4137575"/>
            <a:ext cx="5493600" cy="11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CFD0D8"/>
              </a:buClr>
              <a:buSzPts val="1500"/>
              <a:buFont typeface="Instrument Sans Medium"/>
              <a:buNone/>
            </a:pPr>
            <a:r>
              <a:rPr lang="en-US" sz="2600">
                <a:solidFill>
                  <a:srgbClr val="CFD0D8"/>
                </a:solidFill>
                <a:latin typeface="Instrument Sans Medium"/>
                <a:ea typeface="Instrument Sans Medium"/>
                <a:cs typeface="Instrument Sans Medium"/>
                <a:sym typeface="Instrument Sans Medium"/>
              </a:rPr>
              <a:t>A continuación, la base de datos ya normalizada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12858950" y="7716725"/>
            <a:ext cx="1692900" cy="435900"/>
          </a:xfrm>
          <a:prstGeom prst="roundRect">
            <a:avLst>
              <a:gd fmla="val 16667" name="adj"/>
            </a:avLst>
          </a:prstGeom>
          <a:solidFill>
            <a:srgbClr val="29292C"/>
          </a:solidFill>
          <a:ln cap="flat" cmpd="sng" w="9525">
            <a:solidFill>
              <a:srgbClr val="2929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8723451" cy="82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2025-11-24T07:40:32Z</dcterms:created>
  <dc:creator>Andres González</dc:creator>
</cp:coreProperties>
</file>